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8" r:id="rId2"/>
    <p:sldId id="259" r:id="rId3"/>
    <p:sldId id="257" r:id="rId4"/>
    <p:sldId id="260" r:id="rId5"/>
  </p:sldIdLst>
  <p:sldSz cx="10058400" cy="7772400"/>
  <p:notesSz cx="7102475" cy="9388475"/>
  <p:embeddedFontLst>
    <p:embeddedFont>
      <p:font typeface="Arial Narrow" panose="020B0606020202030204" pitchFamily="3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Montserrat" panose="00000500000000000000" pitchFamily="2" charset="0"/>
      <p:regular r:id="rId20"/>
      <p:bold r:id="rId21"/>
      <p:italic r:id="rId22"/>
      <p:boldItalic r:id="rId23"/>
    </p:embeddedFont>
    <p:embeddedFont>
      <p:font typeface="Montserrat ExtraBold" panose="00000900000000000000" pitchFamily="2" charset="0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gjEtcMe8QHSp4u97Vlzm4f5EWX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CC1249-136A-4DE6-BC3B-22FBFC56AC57}">
  <a:tblStyle styleId="{32CC1249-136A-4DE6-BC3B-22FBFC56AC5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8" autoAdjust="0"/>
    <p:restoredTop sz="94694"/>
  </p:normalViewPr>
  <p:slideViewPr>
    <p:cSldViewPr snapToGrid="0">
      <p:cViewPr varScale="1">
        <p:scale>
          <a:sx n="86" d="100"/>
          <a:sy n="86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4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E04378-1952-4B1C-A440-00E296884D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7B1DDD-F5B5-456B-A779-3CF1069058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A7EC4-CAA5-4D78-ACBB-2FEE0FFD30B8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CDDF6E-D679-44EC-AA1F-C821497186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364633-0470-442B-B235-CC881501A8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E704F-5B10-4401-A37F-907BE2F73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76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74763" y="704850"/>
            <a:ext cx="45545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4763" y="704850"/>
            <a:ext cx="45545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" name="Google Shape;38;p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4763" y="704850"/>
            <a:ext cx="45545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" name="Google Shape;38;p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1262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4763" y="704850"/>
            <a:ext cx="45545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" name="Google Shape;38;p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4763" y="704850"/>
            <a:ext cx="45545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" name="Google Shape;38;p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4900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ry 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;p5">
            <a:extLst>
              <a:ext uri="{FF2B5EF4-FFF2-40B4-BE49-F238E27FC236}">
                <a16:creationId xmlns:a16="http://schemas.microsoft.com/office/drawing/2014/main" id="{96A316B7-63C3-443E-B41D-DE4BEEAFF1C8}"/>
              </a:ext>
            </a:extLst>
          </p:cNvPr>
          <p:cNvSpPr txBox="1"/>
          <p:nvPr userDrawn="1"/>
        </p:nvSpPr>
        <p:spPr>
          <a:xfrm>
            <a:off x="7705650" y="1577875"/>
            <a:ext cx="1853400" cy="379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meals served with a choice of milk: 1%, skim or fat-free</a:t>
            </a:r>
            <a:br>
              <a:rPr lang="en-US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chocolate</a:t>
            </a:r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Breakfast Choices:</a:t>
            </a:r>
            <a:br>
              <a:rPr lang="en-US" sz="1000" b="1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000" dirty="0">
                <a:solidFill>
                  <a:srgbClr val="514E4E"/>
                </a:solidFill>
                <a:latin typeface="Calibri"/>
                <a:ea typeface="Calibri"/>
                <a:cs typeface="Calibri"/>
                <a:sym typeface="Calibri"/>
              </a:rPr>
              <a:t>1% or Skim Milk, Juice or Fresh Fruit, Cereal, Muffin, or Various Heated Items</a:t>
            </a:r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Sandwich Choice:</a:t>
            </a:r>
            <a:br>
              <a:rPr lang="en-US" sz="1000" b="1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000" dirty="0">
                <a:solidFill>
                  <a:srgbClr val="514E4E"/>
                </a:solidFill>
                <a:latin typeface="Calibri"/>
                <a:ea typeface="Calibri"/>
                <a:cs typeface="Calibri"/>
                <a:sym typeface="Calibri"/>
              </a:rPr>
              <a:t>Tuna, Turkey, Cheese or</a:t>
            </a:r>
            <a:br>
              <a:rPr lang="en-US" sz="1000" dirty="0">
                <a:solidFill>
                  <a:srgbClr val="514E4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000" dirty="0">
                <a:solidFill>
                  <a:srgbClr val="514E4E"/>
                </a:solidFill>
                <a:latin typeface="Calibri"/>
                <a:ea typeface="Calibri"/>
                <a:cs typeface="Calibri"/>
                <a:sym typeface="Calibri"/>
              </a:rPr>
              <a:t>PBJ W/ Cheese Stick or</a:t>
            </a:r>
            <a:br>
              <a:rPr lang="en-US" sz="1000" dirty="0">
                <a:solidFill>
                  <a:srgbClr val="514E4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000" dirty="0">
                <a:solidFill>
                  <a:srgbClr val="514E4E"/>
                </a:solidFill>
                <a:latin typeface="Calibri"/>
                <a:ea typeface="Calibri"/>
                <a:cs typeface="Calibri"/>
                <a:sym typeface="Calibri"/>
              </a:rPr>
              <a:t>Hot Dog (Elementary Only)</a:t>
            </a:r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Lunch Choices:</a:t>
            </a:r>
            <a:br>
              <a:rPr lang="en-US" sz="1000" b="1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000" dirty="0">
                <a:solidFill>
                  <a:srgbClr val="514E4E"/>
                </a:solidFill>
                <a:latin typeface="Calibri"/>
                <a:ea typeface="Calibri"/>
                <a:cs typeface="Calibri"/>
                <a:sym typeface="Calibri"/>
              </a:rPr>
              <a:t>1%, Skim Milk or</a:t>
            </a:r>
            <a:br>
              <a:rPr lang="en-US" sz="1000" dirty="0">
                <a:solidFill>
                  <a:srgbClr val="514E4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000" dirty="0">
                <a:solidFill>
                  <a:srgbClr val="514E4E"/>
                </a:solidFill>
                <a:latin typeface="Calibri"/>
                <a:ea typeface="Calibri"/>
                <a:cs typeface="Calibri"/>
                <a:sym typeface="Calibri"/>
              </a:rPr>
              <a:t>Fat-Free Chocolate</a:t>
            </a:r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Extra Milk: </a:t>
            </a:r>
            <a:r>
              <a:rPr lang="en-US" sz="1000" b="1" dirty="0">
                <a:solidFill>
                  <a:srgbClr val="514E4E"/>
                </a:solidFill>
                <a:latin typeface="Calibri"/>
                <a:ea typeface="Calibri"/>
                <a:cs typeface="Calibri"/>
                <a:sym typeface="Calibri"/>
              </a:rPr>
              <a:t>$.75</a:t>
            </a:r>
            <a:r>
              <a:rPr lang="en-US" sz="1000" b="1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1000" b="1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000" b="1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Extra Fruit or Veggie: </a:t>
            </a:r>
            <a:r>
              <a:rPr lang="en-US" sz="1000" b="1" dirty="0">
                <a:solidFill>
                  <a:srgbClr val="514E4E"/>
                </a:solidFill>
                <a:latin typeface="Calibri"/>
                <a:ea typeface="Calibri"/>
                <a:cs typeface="Calibri"/>
                <a:sym typeface="Calibri"/>
              </a:rPr>
              <a:t>$1.00</a:t>
            </a:r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Funds for extras may be added to your school bucks account, cash or checks:</a:t>
            </a:r>
            <a:br>
              <a:rPr lang="en-US" sz="1000" b="1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000" b="1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“USCS LUNCH FUND”</a:t>
            </a:r>
          </a:p>
        </p:txBody>
      </p:sp>
      <p:sp>
        <p:nvSpPr>
          <p:cNvPr id="4" name="Google Shape;21;p5">
            <a:extLst>
              <a:ext uri="{FF2B5EF4-FFF2-40B4-BE49-F238E27FC236}">
                <a16:creationId xmlns:a16="http://schemas.microsoft.com/office/drawing/2014/main" id="{3CCEBFDF-10B1-424F-8293-50FC8C978959}"/>
              </a:ext>
            </a:extLst>
          </p:cNvPr>
          <p:cNvSpPr txBox="1"/>
          <p:nvPr userDrawn="1"/>
        </p:nvSpPr>
        <p:spPr>
          <a:xfrm>
            <a:off x="7705650" y="5933374"/>
            <a:ext cx="1936800" cy="1352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DELI BAR TO GO! </a:t>
            </a:r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i="1" dirty="0">
                <a:solidFill>
                  <a:srgbClr val="514E4E"/>
                </a:solidFill>
                <a:latin typeface="Calibri"/>
                <a:ea typeface="Calibri"/>
                <a:cs typeface="Calibri"/>
                <a:sym typeface="Calibri"/>
              </a:rPr>
              <a:t>Freshly prepared sandwiches with assorted deli meats, cheese and accompaniments prepared daily on Whole Wheat Bread, Kaiser Roll or a Sub Roll. We also have JULIENNE SALADS!</a:t>
            </a:r>
          </a:p>
        </p:txBody>
      </p:sp>
      <p:sp>
        <p:nvSpPr>
          <p:cNvPr id="5" name="Google Shape;22;p5">
            <a:extLst>
              <a:ext uri="{FF2B5EF4-FFF2-40B4-BE49-F238E27FC236}">
                <a16:creationId xmlns:a16="http://schemas.microsoft.com/office/drawing/2014/main" id="{20E5A002-811B-4400-8E3E-C55B4A21D054}"/>
              </a:ext>
            </a:extLst>
          </p:cNvPr>
          <p:cNvSpPr txBox="1"/>
          <p:nvPr userDrawn="1"/>
        </p:nvSpPr>
        <p:spPr>
          <a:xfrm>
            <a:off x="1726850" y="1482178"/>
            <a:ext cx="5902500" cy="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BREAKFAST PRICE: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PAID: $2.40  •  REDUCED: $.25   |   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LUNCH PRICE: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PAID: $3.10  •  REDUCED: $.25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ICE CREAM CUP: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$.80/1.10 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*Ice cream is only available at MS/HS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55215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*At both breakfast and lunch you must choose </a:t>
            </a:r>
            <a:r>
              <a:rPr kumimoji="0" lang="en-US" sz="1000" b="1" i="1" u="none" strike="noStrike" kern="0" cap="none" spc="0" normalizeH="0" baseline="0" noProof="0" dirty="0">
                <a:ln>
                  <a:noFill/>
                </a:ln>
                <a:solidFill>
                  <a:srgbClr val="55215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AT LEAST 3 OF THE 5 ITEMS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55215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to make a meal. One of these must be a fruit or veggie or you will be charged Ala Carte price.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4;p5">
            <a:extLst>
              <a:ext uri="{FF2B5EF4-FFF2-40B4-BE49-F238E27FC236}">
                <a16:creationId xmlns:a16="http://schemas.microsoft.com/office/drawing/2014/main" id="{3CDB6CA4-9285-4E0F-BC85-8C8FC47187E0}"/>
              </a:ext>
            </a:extLst>
          </p:cNvPr>
          <p:cNvSpPr/>
          <p:nvPr userDrawn="1"/>
        </p:nvSpPr>
        <p:spPr>
          <a:xfrm>
            <a:off x="233750" y="1577875"/>
            <a:ext cx="1493100" cy="601200"/>
          </a:xfrm>
          <a:prstGeom prst="roundRect">
            <a:avLst>
              <a:gd name="adj" fmla="val 16667"/>
            </a:avLst>
          </a:prstGeom>
          <a:solidFill>
            <a:srgbClr val="5521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5;p5">
            <a:extLst>
              <a:ext uri="{FF2B5EF4-FFF2-40B4-BE49-F238E27FC236}">
                <a16:creationId xmlns:a16="http://schemas.microsoft.com/office/drawing/2014/main" id="{25273DB9-7F3E-40CA-8386-5E09220BF107}"/>
              </a:ext>
            </a:extLst>
          </p:cNvPr>
          <p:cNvSpPr txBox="1"/>
          <p:nvPr userDrawn="1"/>
        </p:nvSpPr>
        <p:spPr>
          <a:xfrm>
            <a:off x="232624" y="1577875"/>
            <a:ext cx="1485025" cy="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1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ELEMENTARY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1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&amp;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1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MIDDLE SCHOOL</a:t>
            </a:r>
            <a:endParaRPr sz="11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26;p5">
            <a:extLst>
              <a:ext uri="{FF2B5EF4-FFF2-40B4-BE49-F238E27FC236}">
                <a16:creationId xmlns:a16="http://schemas.microsoft.com/office/drawing/2014/main" id="{1CE0AF41-6227-4A21-9223-DD7D7FAFDE6F}"/>
              </a:ext>
            </a:extLst>
          </p:cNvPr>
          <p:cNvSpPr/>
          <p:nvPr userDrawn="1"/>
        </p:nvSpPr>
        <p:spPr>
          <a:xfrm>
            <a:off x="7629450" y="1536125"/>
            <a:ext cx="66900" cy="5749800"/>
          </a:xfrm>
          <a:prstGeom prst="rect">
            <a:avLst/>
          </a:prstGeom>
          <a:solidFill>
            <a:srgbClr val="5521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7;p5">
            <a:extLst>
              <a:ext uri="{FF2B5EF4-FFF2-40B4-BE49-F238E27FC236}">
                <a16:creationId xmlns:a16="http://schemas.microsoft.com/office/drawing/2014/main" id="{1016B442-90D7-4663-999F-DD99A1589119}"/>
              </a:ext>
            </a:extLst>
          </p:cNvPr>
          <p:cNvSpPr txBox="1"/>
          <p:nvPr userDrawn="1"/>
        </p:nvSpPr>
        <p:spPr>
          <a:xfrm>
            <a:off x="384075" y="6841325"/>
            <a:ext cx="73134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22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" name="Google Shape;28;p5">
            <a:extLst>
              <a:ext uri="{FF2B5EF4-FFF2-40B4-BE49-F238E27FC236}">
                <a16:creationId xmlns:a16="http://schemas.microsoft.com/office/drawing/2014/main" id="{581D9366-B905-4E2B-ADCF-994F864EAFC7}"/>
              </a:ext>
            </a:extLst>
          </p:cNvPr>
          <p:cNvGraphicFramePr/>
          <p:nvPr userDrawn="1"/>
        </p:nvGraphicFramePr>
        <p:xfrm>
          <a:off x="384038" y="2240280"/>
          <a:ext cx="7245375" cy="274325"/>
        </p:xfrm>
        <a:graphic>
          <a:graphicData uri="http://schemas.openxmlformats.org/drawingml/2006/table">
            <a:tbl>
              <a:tblPr>
                <a:noFill/>
                <a:tableStyleId>{32CC1249-136A-4DE6-BC3B-22FBFC56AC57}</a:tableStyleId>
              </a:tblPr>
              <a:tblGrid>
                <a:gridCol w="1449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9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9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9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9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Monday</a:t>
                      </a:r>
                      <a:endParaRPr sz="12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0" marT="0" marB="0" anchor="ctr">
                    <a:solidFill>
                      <a:srgbClr val="5521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Tuesday</a:t>
                      </a:r>
                      <a:endParaRPr sz="12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0" marT="0" marB="0" anchor="ctr">
                    <a:solidFill>
                      <a:srgbClr val="5521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Wednesday</a:t>
                      </a:r>
                      <a:endParaRPr sz="12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0" marT="0" marB="0" anchor="ctr">
                    <a:solidFill>
                      <a:srgbClr val="5521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Thursday</a:t>
                      </a:r>
                      <a:endParaRPr sz="12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0" marT="0" marB="0" anchor="ctr">
                    <a:solidFill>
                      <a:srgbClr val="5521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Friday</a:t>
                      </a:r>
                      <a:endParaRPr sz="12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0" marT="0" marB="0" anchor="ctr">
                    <a:solidFill>
                      <a:srgbClr val="5521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Google Shape;29;p5">
            <a:extLst>
              <a:ext uri="{FF2B5EF4-FFF2-40B4-BE49-F238E27FC236}">
                <a16:creationId xmlns:a16="http://schemas.microsoft.com/office/drawing/2014/main" id="{81353FD8-16EA-4470-9A07-BEBE492CF9B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8778" b="9907"/>
          <a:stretch/>
        </p:blipFill>
        <p:spPr>
          <a:xfrm>
            <a:off x="7705650" y="5369900"/>
            <a:ext cx="1243926" cy="63217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39B51E69-8333-401D-A228-2EBFB63043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375" y="233750"/>
            <a:ext cx="5541700" cy="13041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58481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ry Menu Span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38753-E9BC-4215-B650-F39252D48A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850" y="214700"/>
            <a:ext cx="9323100" cy="13041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Google Shape;24;p3">
            <a:extLst>
              <a:ext uri="{FF2B5EF4-FFF2-40B4-BE49-F238E27FC236}">
                <a16:creationId xmlns:a16="http://schemas.microsoft.com/office/drawing/2014/main" id="{1514439B-260F-44FB-9E10-5D48CFF00AC5}"/>
              </a:ext>
            </a:extLst>
          </p:cNvPr>
          <p:cNvSpPr/>
          <p:nvPr userDrawn="1"/>
        </p:nvSpPr>
        <p:spPr>
          <a:xfrm>
            <a:off x="233750" y="1577875"/>
            <a:ext cx="1593150" cy="601200"/>
          </a:xfrm>
          <a:prstGeom prst="roundRect">
            <a:avLst>
              <a:gd name="adj" fmla="val 16667"/>
            </a:avLst>
          </a:prstGeom>
          <a:solidFill>
            <a:srgbClr val="5521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0;p2">
            <a:extLst>
              <a:ext uri="{FF2B5EF4-FFF2-40B4-BE49-F238E27FC236}">
                <a16:creationId xmlns:a16="http://schemas.microsoft.com/office/drawing/2014/main" id="{319FD299-D4B0-4599-A4E7-E1017683ADFE}"/>
              </a:ext>
            </a:extLst>
          </p:cNvPr>
          <p:cNvSpPr txBox="1"/>
          <p:nvPr userDrawn="1"/>
        </p:nvSpPr>
        <p:spPr>
          <a:xfrm>
            <a:off x="7729800" y="1459414"/>
            <a:ext cx="1790300" cy="3599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s-ES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 las comidas se sirven con leche a elección: 1%, descremada o descremada chocolate</a:t>
            </a:r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s-ES" sz="900" b="1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Opciones de desayuno:</a:t>
            </a:r>
            <a:br>
              <a:rPr lang="es-ES" sz="900" b="1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900" b="1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1% o leche descremada, jugo o fruta fresca, cereal, muffin u otros artículos calentados</a:t>
            </a:r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900" b="1" dirty="0" err="1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Elección</a:t>
            </a:r>
            <a:r>
              <a:rPr lang="en-US" sz="900" b="1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900" b="1" dirty="0" err="1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sándwich</a:t>
            </a:r>
            <a:r>
              <a:rPr lang="en-US" sz="900" b="1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en-US" sz="900" b="1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900" b="1" dirty="0" err="1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Atún</a:t>
            </a:r>
            <a:r>
              <a:rPr lang="en-US" sz="900" b="1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900" b="1" dirty="0" err="1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pavo</a:t>
            </a:r>
            <a:r>
              <a:rPr lang="en-US" sz="900" b="1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, queso o</a:t>
            </a:r>
            <a:br>
              <a:rPr lang="en-US" sz="900" b="1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900" b="1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PBJ con </a:t>
            </a:r>
            <a:r>
              <a:rPr lang="en-US" sz="900" b="1" dirty="0" err="1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palito</a:t>
            </a:r>
            <a:r>
              <a:rPr lang="en-US" sz="900" b="1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 de queso o</a:t>
            </a:r>
            <a:br>
              <a:rPr lang="en-US" sz="900" b="1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900" b="1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Hot Dog (solo para </a:t>
            </a:r>
            <a:r>
              <a:rPr lang="en-US" sz="900" b="1" dirty="0" err="1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primaria</a:t>
            </a:r>
            <a:r>
              <a:rPr lang="en-US" sz="900" b="1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s-ES" sz="900" b="1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Opciones de almuerzo:</a:t>
            </a:r>
            <a:br>
              <a:rPr lang="es-ES" sz="900" b="1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900" b="1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1%, leche descremada o</a:t>
            </a:r>
            <a:br>
              <a:rPr lang="es-ES" sz="900" b="1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900" b="1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Chocolate sin grasa</a:t>
            </a:r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Leche extra: $.75 </a:t>
            </a:r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900" b="1" dirty="0" err="1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Fruta</a:t>
            </a:r>
            <a:r>
              <a:rPr lang="en-US" sz="900" b="1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900" b="1" dirty="0" err="1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verdura</a:t>
            </a:r>
            <a:r>
              <a:rPr lang="en-US" sz="900" b="1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 extra: $1.00</a:t>
            </a:r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s-ES" sz="900" b="1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Los fondos para extras se pueden agregar a su cuenta de dólares escolares, efectivo o cheques:</a:t>
            </a:r>
            <a:br>
              <a:rPr lang="es-ES" sz="900" b="1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900" b="1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"FONDO DE ALMUERZO DE LA USCS"</a:t>
            </a:r>
            <a:endParaRPr sz="900" b="1" dirty="0">
              <a:solidFill>
                <a:srgbClr val="5521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2;p2">
            <a:extLst>
              <a:ext uri="{FF2B5EF4-FFF2-40B4-BE49-F238E27FC236}">
                <a16:creationId xmlns:a16="http://schemas.microsoft.com/office/drawing/2014/main" id="{3FA63ED1-C3CF-405F-ADA7-680E33BC20BD}"/>
              </a:ext>
            </a:extLst>
          </p:cNvPr>
          <p:cNvSpPr txBox="1"/>
          <p:nvPr userDrawn="1"/>
        </p:nvSpPr>
        <p:spPr>
          <a:xfrm>
            <a:off x="7696350" y="5790893"/>
            <a:ext cx="1857201" cy="1423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900" b="1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¡BAR DELICATESSEN PARA LLEVAR! 
Sándwiches recién preparados con una variedad de carnes frías, quesos y acompañamientos preparados diariamente en pan integral, Kaiser Roll o Sub Roll. ¡También tenemos ENSALADAS EN JULIANA!</a:t>
            </a:r>
            <a:endParaRPr sz="9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3;p2">
            <a:extLst>
              <a:ext uri="{FF2B5EF4-FFF2-40B4-BE49-F238E27FC236}">
                <a16:creationId xmlns:a16="http://schemas.microsoft.com/office/drawing/2014/main" id="{DC5D1C3E-E0D8-48D4-A4F9-108A43603A9D}"/>
              </a:ext>
            </a:extLst>
          </p:cNvPr>
          <p:cNvSpPr txBox="1"/>
          <p:nvPr userDrawn="1"/>
        </p:nvSpPr>
        <p:spPr>
          <a:xfrm>
            <a:off x="1828025" y="1472327"/>
            <a:ext cx="5868325" cy="704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s-ES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PRECIO DESAYUNO: PAGADO: $2.40 • REDUCIDO: $.25 |   PRECIO DEL ALMUERZO: PAGADO: $3.10 • REDUCIDO: $.25</a:t>
            </a:r>
            <a:r>
              <a:rPr kumimoji="0" lang="es-E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
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TAZA DE HELADO: $.80/1.10 *El helado solo está disponible en MS/HS</a:t>
            </a:r>
            <a:r>
              <a:rPr kumimoji="0" lang="es-E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
</a:t>
            </a:r>
            <a:r>
              <a:rPr kumimoji="0" lang="es-E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*Tanto en el desayuno como en el almuerzo debes elegir AL MENOS 3 DE LOS 5 ELEMENTOS para hacer una comida. Uno de estos debe ser una fruta o verdura o se le cobrará el precio a la carta.</a:t>
            </a:r>
            <a:endParaRPr kumimoji="0" lang="en-US" sz="2200" b="0" i="1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5;p2">
            <a:extLst>
              <a:ext uri="{FF2B5EF4-FFF2-40B4-BE49-F238E27FC236}">
                <a16:creationId xmlns:a16="http://schemas.microsoft.com/office/drawing/2014/main" id="{7FD863D9-08FD-49EE-95FD-38A22E3BE5AA}"/>
              </a:ext>
            </a:extLst>
          </p:cNvPr>
          <p:cNvSpPr txBox="1"/>
          <p:nvPr userDrawn="1"/>
        </p:nvSpPr>
        <p:spPr>
          <a:xfrm>
            <a:off x="245039" y="1636375"/>
            <a:ext cx="1581861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ELEMENTAL
&amp;
SECUNDARIA</a:t>
            </a:r>
          </a:p>
        </p:txBody>
      </p:sp>
      <p:graphicFrame>
        <p:nvGraphicFramePr>
          <p:cNvPr id="8" name="Google Shape;16;p2">
            <a:extLst>
              <a:ext uri="{FF2B5EF4-FFF2-40B4-BE49-F238E27FC236}">
                <a16:creationId xmlns:a16="http://schemas.microsoft.com/office/drawing/2014/main" id="{BE60C85D-B1A8-4959-9F10-9402A6A09D47}"/>
              </a:ext>
            </a:extLst>
          </p:cNvPr>
          <p:cNvGraphicFramePr/>
          <p:nvPr userDrawn="1"/>
        </p:nvGraphicFramePr>
        <p:xfrm>
          <a:off x="384038" y="2240280"/>
          <a:ext cx="7245375" cy="2743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49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9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9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9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9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Lunes</a:t>
                      </a:r>
                      <a:endParaRPr sz="12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0" marT="0" marB="0" anchor="ctr">
                    <a:solidFill>
                      <a:srgbClr val="55215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Martes</a:t>
                      </a:r>
                      <a:endParaRPr sz="12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0" marT="0" marB="0" anchor="ctr">
                    <a:solidFill>
                      <a:srgbClr val="55215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Miércoles</a:t>
                      </a:r>
                      <a:endParaRPr sz="12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0" marT="0" marB="0" anchor="ctr">
                    <a:solidFill>
                      <a:srgbClr val="55215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Jueves</a:t>
                      </a:r>
                      <a:endParaRPr sz="12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0" marT="0" marB="0" anchor="ctr">
                    <a:solidFill>
                      <a:srgbClr val="55215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Viernes</a:t>
                      </a:r>
                      <a:endParaRPr sz="12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0" marT="0" marB="0" anchor="ctr">
                    <a:solidFill>
                      <a:srgbClr val="5521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Google Shape;18;p2">
            <a:extLst>
              <a:ext uri="{FF2B5EF4-FFF2-40B4-BE49-F238E27FC236}">
                <a16:creationId xmlns:a16="http://schemas.microsoft.com/office/drawing/2014/main" id="{C552A79A-DF3D-44AC-B8D4-42966134E57B}"/>
              </a:ext>
            </a:extLst>
          </p:cNvPr>
          <p:cNvSpPr/>
          <p:nvPr userDrawn="1"/>
        </p:nvSpPr>
        <p:spPr>
          <a:xfrm>
            <a:off x="7629450" y="1536125"/>
            <a:ext cx="66900" cy="5749800"/>
          </a:xfrm>
          <a:prstGeom prst="rect">
            <a:avLst/>
          </a:prstGeom>
          <a:solidFill>
            <a:srgbClr val="5521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C51055-02CA-4B0B-B5BD-C2C193B5E36A}"/>
              </a:ext>
            </a:extLst>
          </p:cNvPr>
          <p:cNvCxnSpPr/>
          <p:nvPr userDrawn="1"/>
        </p:nvCxnSpPr>
        <p:spPr>
          <a:xfrm>
            <a:off x="7820025" y="5199183"/>
            <a:ext cx="0" cy="54864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7B7D946-973D-4F1A-86CA-2BFF9E375B99}"/>
              </a:ext>
            </a:extLst>
          </p:cNvPr>
          <p:cNvSpPr txBox="1"/>
          <p:nvPr userDrawn="1"/>
        </p:nvSpPr>
        <p:spPr>
          <a:xfrm>
            <a:off x="7943701" y="5199183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Mis dólares de la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escuela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696318-598B-49AB-A2DC-714E32F6311E}"/>
              </a:ext>
            </a:extLst>
          </p:cNvPr>
          <p:cNvCxnSpPr>
            <a:cxnSpLocks/>
          </p:cNvCxnSpPr>
          <p:nvPr userDrawn="1"/>
        </p:nvCxnSpPr>
        <p:spPr>
          <a:xfrm flipV="1">
            <a:off x="9286875" y="428626"/>
            <a:ext cx="76200" cy="8642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237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S/MS Menu">
  <p:cSld name="TITLE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/>
        </p:nvSpPr>
        <p:spPr>
          <a:xfrm>
            <a:off x="7705650" y="1494350"/>
            <a:ext cx="1853400" cy="43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meals served with a choice of milk: 1%, skim or                  1% chocolate</a:t>
            </a:r>
            <a:endParaRPr sz="1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Breakfast Choices:</a:t>
            </a:r>
            <a:br>
              <a:rPr lang="en" sz="1000" b="1" i="0" u="none" strike="noStrike" cap="none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000" b="0" i="0" u="none" strike="noStrike" cap="none" dirty="0">
                <a:solidFill>
                  <a:srgbClr val="514E4E"/>
                </a:solidFill>
                <a:latin typeface="Calibri"/>
                <a:ea typeface="Calibri"/>
                <a:cs typeface="Calibri"/>
                <a:sym typeface="Calibri"/>
              </a:rPr>
              <a:t>1% or Skim Milk, Juice or Fresh Fruit, Cereal, Muffin, or Various Heated Items</a:t>
            </a:r>
            <a:endParaRPr sz="1000" b="0" i="0" u="none" strike="noStrike" cap="none" dirty="0">
              <a:solidFill>
                <a:srgbClr val="514E4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Sandwich Choice:</a:t>
            </a:r>
            <a:br>
              <a:rPr lang="en" sz="1000" b="1" i="0" u="none" strike="noStrike" cap="none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000" b="0" i="0" u="none" strike="noStrike" cap="none" dirty="0">
                <a:solidFill>
                  <a:srgbClr val="514E4E"/>
                </a:solidFill>
                <a:latin typeface="Calibri"/>
                <a:ea typeface="Calibri"/>
                <a:cs typeface="Calibri"/>
                <a:sym typeface="Calibri"/>
              </a:rPr>
              <a:t>Tuna, Turkey, Cheese or</a:t>
            </a:r>
            <a:br>
              <a:rPr lang="en" sz="1000" b="0" i="0" u="none" strike="noStrike" cap="none" dirty="0">
                <a:solidFill>
                  <a:srgbClr val="514E4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000" b="0" i="0" u="none" strike="noStrike" cap="none" dirty="0">
                <a:solidFill>
                  <a:srgbClr val="514E4E"/>
                </a:solidFill>
                <a:latin typeface="Calibri"/>
                <a:ea typeface="Calibri"/>
                <a:cs typeface="Calibri"/>
                <a:sym typeface="Calibri"/>
              </a:rPr>
              <a:t>PBJ W/ Cheese Stick or</a:t>
            </a:r>
            <a:br>
              <a:rPr lang="en" sz="1000" b="0" i="0" u="none" strike="noStrike" cap="none" dirty="0">
                <a:solidFill>
                  <a:srgbClr val="514E4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000" b="0" i="0" u="none" strike="noStrike" cap="none" dirty="0">
                <a:solidFill>
                  <a:srgbClr val="514E4E"/>
                </a:solidFill>
                <a:latin typeface="Calibri"/>
                <a:ea typeface="Calibri"/>
                <a:cs typeface="Calibri"/>
                <a:sym typeface="Calibri"/>
              </a:rPr>
              <a:t>Hot Dog (Elementary Only)</a:t>
            </a:r>
            <a:endParaRPr sz="1000" b="0" i="0" u="none" strike="noStrike" cap="none" dirty="0">
              <a:solidFill>
                <a:srgbClr val="514E4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Lunch Choices:</a:t>
            </a:r>
            <a:br>
              <a:rPr lang="en" sz="1000" b="1" i="0" u="none" strike="noStrike" cap="none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000" b="0" i="0" u="none" strike="noStrike" cap="none" dirty="0">
                <a:solidFill>
                  <a:srgbClr val="514E4E"/>
                </a:solidFill>
                <a:latin typeface="Calibri"/>
                <a:ea typeface="Calibri"/>
                <a:cs typeface="Calibri"/>
                <a:sym typeface="Calibri"/>
              </a:rPr>
              <a:t>1%, Skim Milk or</a:t>
            </a:r>
            <a:br>
              <a:rPr lang="en" sz="1000" b="0" i="0" u="none" strike="noStrike" cap="none" dirty="0">
                <a:solidFill>
                  <a:srgbClr val="514E4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000" b="0" i="0" u="none" strike="noStrike" cap="none" dirty="0">
                <a:solidFill>
                  <a:srgbClr val="514E4E"/>
                </a:solidFill>
                <a:latin typeface="Calibri"/>
                <a:ea typeface="Calibri"/>
                <a:cs typeface="Calibri"/>
                <a:sym typeface="Calibri"/>
              </a:rPr>
              <a:t>1% Chocolate</a:t>
            </a:r>
            <a:endParaRPr sz="1000" b="0" i="0" u="none" strike="noStrike" cap="none" dirty="0">
              <a:solidFill>
                <a:srgbClr val="514E4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Extra Milk: </a:t>
            </a:r>
            <a:r>
              <a:rPr lang="en" sz="1000" b="1" i="0" u="none" strike="noStrike" cap="none" dirty="0">
                <a:solidFill>
                  <a:srgbClr val="514E4E"/>
                </a:solidFill>
                <a:latin typeface="Calibri"/>
                <a:ea typeface="Calibri"/>
                <a:cs typeface="Calibri"/>
                <a:sym typeface="Calibri"/>
              </a:rPr>
              <a:t>$.75</a:t>
            </a:r>
            <a:r>
              <a:rPr lang="en" sz="1000" b="1" i="0" u="none" strike="noStrike" cap="none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" sz="1000" b="1" i="0" u="none" strike="noStrike" cap="none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000" b="1" i="0" u="none" strike="noStrike" cap="none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Extra Fruit or Veggie: </a:t>
            </a:r>
            <a:r>
              <a:rPr lang="en" sz="1000" b="1" i="0" u="none" strike="noStrike" cap="none" dirty="0">
                <a:solidFill>
                  <a:srgbClr val="514E4E"/>
                </a:solidFill>
                <a:latin typeface="Calibri"/>
                <a:ea typeface="Calibri"/>
                <a:cs typeface="Calibri"/>
                <a:sym typeface="Calibri"/>
              </a:rPr>
              <a:t>$1.00</a:t>
            </a:r>
            <a:endParaRPr sz="1000" b="1" i="0" u="none" strike="noStrike" cap="none" dirty="0">
              <a:solidFill>
                <a:srgbClr val="514E4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1" u="none" strike="noStrike" cap="none" dirty="0">
                <a:solidFill>
                  <a:srgbClr val="662D70"/>
                </a:solidFill>
                <a:latin typeface="Calibri"/>
                <a:ea typeface="Calibri"/>
                <a:cs typeface="Calibri"/>
                <a:sym typeface="Calibri"/>
              </a:rPr>
              <a:t>Carrot Sticks and Dinner Roll will be offered daily to high school students when not on menu.</a:t>
            </a:r>
            <a:endParaRPr sz="1000" b="0" i="1" u="none" strike="noStrike" cap="none" dirty="0">
              <a:solidFill>
                <a:srgbClr val="662D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Funds for extras may be added to your school bucks account, cash or checks:</a:t>
            </a:r>
            <a:br>
              <a:rPr lang="en" sz="1000" b="1" i="0" u="none" strike="noStrike" cap="none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000" b="1" i="0" u="none" strike="noStrike" cap="none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“USCS LUNCH FUND”</a:t>
            </a:r>
            <a:endParaRPr sz="1000" b="1" i="0" u="none" strike="noStrike" cap="none" dirty="0">
              <a:solidFill>
                <a:srgbClr val="5521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5"/>
          <p:cNvSpPr txBox="1"/>
          <p:nvPr/>
        </p:nvSpPr>
        <p:spPr>
          <a:xfrm>
            <a:off x="7696350" y="6279478"/>
            <a:ext cx="1936800" cy="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DELI BAR TO GO! </a:t>
            </a:r>
            <a:endParaRPr sz="1000" b="1" i="0" u="none" strike="noStrike" cap="none" dirty="0">
              <a:solidFill>
                <a:srgbClr val="5521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 i="1" u="none" strike="noStrike" cap="none" dirty="0">
                <a:solidFill>
                  <a:srgbClr val="514E4E"/>
                </a:solidFill>
                <a:latin typeface="Calibri"/>
                <a:ea typeface="Calibri"/>
                <a:cs typeface="Calibri"/>
                <a:sym typeface="Calibri"/>
              </a:rPr>
              <a:t>Freshly prepared sandwiches with assorted deli meats, cheese and accompaniments prepared daily on Whole </a:t>
            </a:r>
            <a:r>
              <a:rPr lang="en" sz="800" b="1" i="1" u="none" strike="noStrike" cap="none">
                <a:solidFill>
                  <a:srgbClr val="514E4E"/>
                </a:solidFill>
                <a:latin typeface="Calibri"/>
                <a:ea typeface="Calibri"/>
                <a:cs typeface="Calibri"/>
                <a:sym typeface="Calibri"/>
              </a:rPr>
              <a:t>Wheat Bread,l. </a:t>
            </a:r>
            <a:r>
              <a:rPr lang="en" sz="800" b="1" i="1" u="none" strike="noStrike" cap="none" dirty="0">
                <a:solidFill>
                  <a:srgbClr val="514E4E"/>
                </a:solidFill>
                <a:latin typeface="Calibri"/>
                <a:ea typeface="Calibri"/>
                <a:cs typeface="Calibri"/>
                <a:sym typeface="Calibri"/>
              </a:rPr>
              <a:t>We also have JULIENNE SALADS!</a:t>
            </a:r>
            <a:endParaRPr sz="20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5"/>
          <p:cNvSpPr txBox="1"/>
          <p:nvPr/>
        </p:nvSpPr>
        <p:spPr>
          <a:xfrm>
            <a:off x="1726950" y="1483061"/>
            <a:ext cx="59025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BREAKFAST PRICE:</a:t>
            </a:r>
            <a:r>
              <a:rPr lang="en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PAID: $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2.40</a:t>
            </a:r>
            <a:r>
              <a:rPr lang="en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•  REDUCED: $.25   |   </a:t>
            </a:r>
            <a:r>
              <a:rPr lang="en" sz="1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LUNCH PRICE:</a:t>
            </a:r>
            <a:r>
              <a:rPr lang="en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PAID: $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3.10</a:t>
            </a:r>
            <a:r>
              <a:rPr lang="en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•  REDUCED: $.25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ICE CREAM CUP:</a:t>
            </a:r>
            <a:r>
              <a:rPr lang="en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$.80/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1.10</a:t>
            </a:r>
            <a:r>
              <a:rPr lang="en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*Ice cream is only available at MS/HS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1" u="none" strike="noStrike" cap="none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*At both breakfast and lunch you must choose </a:t>
            </a:r>
            <a:r>
              <a:rPr lang="en" sz="1000" b="1" i="1" u="none" strike="noStrike" cap="none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AT LEAST 3 OF THE 5 ITEMS</a:t>
            </a:r>
            <a:r>
              <a:rPr lang="en" sz="1000" b="0" i="1" u="none" strike="noStrike" cap="none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 to make a meal. One of these must be a fruit or veggie or</a:t>
            </a:r>
            <a:r>
              <a:rPr lang="en" sz="1000" i="1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000" b="0" i="1" u="none" strike="noStrike" cap="none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you will be charged Ala Carte price.</a:t>
            </a:r>
            <a:endParaRPr sz="22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5"/>
          <p:cNvSpPr txBox="1">
            <a:spLocks noGrp="1"/>
          </p:cNvSpPr>
          <p:nvPr>
            <p:ph type="ctrTitle" hasCustomPrompt="1"/>
          </p:nvPr>
        </p:nvSpPr>
        <p:spPr>
          <a:xfrm>
            <a:off x="384050" y="233750"/>
            <a:ext cx="5535000" cy="12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r>
              <a:rPr lang="en-US" dirty="0"/>
              <a:t>Click to add title</a:t>
            </a:r>
            <a:endParaRPr dirty="0"/>
          </a:p>
        </p:txBody>
      </p:sp>
      <p:sp>
        <p:nvSpPr>
          <p:cNvPr id="24" name="Google Shape;24;p5"/>
          <p:cNvSpPr/>
          <p:nvPr/>
        </p:nvSpPr>
        <p:spPr>
          <a:xfrm>
            <a:off x="233750" y="1577875"/>
            <a:ext cx="1493100" cy="601200"/>
          </a:xfrm>
          <a:prstGeom prst="roundRect">
            <a:avLst>
              <a:gd name="adj" fmla="val 16667"/>
            </a:avLst>
          </a:prstGeom>
          <a:solidFill>
            <a:srgbClr val="5521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5"/>
          <p:cNvSpPr txBox="1"/>
          <p:nvPr/>
        </p:nvSpPr>
        <p:spPr>
          <a:xfrm>
            <a:off x="232624" y="1577875"/>
            <a:ext cx="1485025" cy="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HIGH SCHOOL</a:t>
            </a:r>
          </a:p>
        </p:txBody>
      </p:sp>
      <p:sp>
        <p:nvSpPr>
          <p:cNvPr id="26" name="Google Shape;26;p5"/>
          <p:cNvSpPr/>
          <p:nvPr/>
        </p:nvSpPr>
        <p:spPr>
          <a:xfrm>
            <a:off x="7629450" y="1536125"/>
            <a:ext cx="66900" cy="5749800"/>
          </a:xfrm>
          <a:prstGeom prst="rect">
            <a:avLst/>
          </a:prstGeom>
          <a:solidFill>
            <a:srgbClr val="5521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5"/>
          <p:cNvSpPr txBox="1"/>
          <p:nvPr/>
        </p:nvSpPr>
        <p:spPr>
          <a:xfrm>
            <a:off x="384075" y="6841325"/>
            <a:ext cx="73134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22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8" name="Google Shape;28;p5"/>
          <p:cNvGraphicFramePr/>
          <p:nvPr/>
        </p:nvGraphicFramePr>
        <p:xfrm>
          <a:off x="384038" y="2240280"/>
          <a:ext cx="7245375" cy="274325"/>
        </p:xfrm>
        <a:graphic>
          <a:graphicData uri="http://schemas.openxmlformats.org/drawingml/2006/table">
            <a:tbl>
              <a:tblPr>
                <a:noFill/>
                <a:tableStyleId>{32CC1249-136A-4DE6-BC3B-22FBFC56AC57}</a:tableStyleId>
              </a:tblPr>
              <a:tblGrid>
                <a:gridCol w="1449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9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9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9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9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Monday</a:t>
                      </a:r>
                      <a:endParaRPr sz="12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0" marT="0" marB="0" anchor="ctr">
                    <a:solidFill>
                      <a:srgbClr val="5521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Tuesday</a:t>
                      </a:r>
                      <a:endParaRPr sz="12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0" marT="0" marB="0" anchor="ctr">
                    <a:solidFill>
                      <a:srgbClr val="5521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Wednesday</a:t>
                      </a:r>
                      <a:endParaRPr sz="12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0" marT="0" marB="0" anchor="ctr">
                    <a:solidFill>
                      <a:srgbClr val="5521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Thursday</a:t>
                      </a:r>
                      <a:endParaRPr sz="12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0" marT="0" marB="0" anchor="ctr">
                    <a:solidFill>
                      <a:srgbClr val="5521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Friday</a:t>
                      </a:r>
                      <a:endParaRPr sz="12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0" marT="0" marB="0" anchor="ctr">
                    <a:solidFill>
                      <a:srgbClr val="5521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t="8778" b="9907"/>
          <a:stretch/>
        </p:blipFill>
        <p:spPr>
          <a:xfrm>
            <a:off x="7704523" y="5753925"/>
            <a:ext cx="1243926" cy="632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S/MS Menu Span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E0D19-A1A9-4937-B140-AA29A27D69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Google Shape;20;p3">
            <a:extLst>
              <a:ext uri="{FF2B5EF4-FFF2-40B4-BE49-F238E27FC236}">
                <a16:creationId xmlns:a16="http://schemas.microsoft.com/office/drawing/2014/main" id="{4A66B052-36AB-4546-B24E-972DEBECA184}"/>
              </a:ext>
            </a:extLst>
          </p:cNvPr>
          <p:cNvSpPr txBox="1"/>
          <p:nvPr userDrawn="1"/>
        </p:nvSpPr>
        <p:spPr>
          <a:xfrm>
            <a:off x="7696125" y="1418150"/>
            <a:ext cx="1927500" cy="43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s-ES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 las comidas se sirven con leche a elección: 1%, descremada o descremada</a:t>
            </a:r>
            <a:br>
              <a:rPr lang="es-ES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chocolate</a:t>
            </a:r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900" b="1" dirty="0" err="1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Opciones</a:t>
            </a:r>
            <a:r>
              <a:rPr lang="en-US" sz="900" b="1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900" b="1" dirty="0" err="1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desayuno</a:t>
            </a:r>
            <a:r>
              <a:rPr lang="en" sz="900" b="1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en" sz="900" b="1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900" dirty="0">
                <a:solidFill>
                  <a:srgbClr val="514E4E"/>
                </a:solidFill>
                <a:latin typeface="Calibri"/>
                <a:ea typeface="Calibri"/>
                <a:cs typeface="Calibri"/>
                <a:sym typeface="Calibri"/>
              </a:rPr>
              <a:t>1% o leche </a:t>
            </a:r>
            <a:r>
              <a:rPr lang="en-US" sz="900" dirty="0" err="1">
                <a:solidFill>
                  <a:srgbClr val="514E4E"/>
                </a:solidFill>
                <a:latin typeface="Calibri"/>
                <a:ea typeface="Calibri"/>
                <a:cs typeface="Calibri"/>
                <a:sym typeface="Calibri"/>
              </a:rPr>
              <a:t>descremada</a:t>
            </a:r>
            <a:r>
              <a:rPr lang="en-US" sz="900" dirty="0">
                <a:solidFill>
                  <a:srgbClr val="514E4E"/>
                </a:solidFill>
                <a:latin typeface="Calibri"/>
                <a:ea typeface="Calibri"/>
                <a:cs typeface="Calibri"/>
                <a:sym typeface="Calibri"/>
              </a:rPr>
              <a:t>, jugo o </a:t>
            </a:r>
            <a:r>
              <a:rPr lang="en-US" sz="900" dirty="0" err="1">
                <a:solidFill>
                  <a:srgbClr val="514E4E"/>
                </a:solidFill>
                <a:latin typeface="Calibri"/>
                <a:ea typeface="Calibri"/>
                <a:cs typeface="Calibri"/>
                <a:sym typeface="Calibri"/>
              </a:rPr>
              <a:t>fruta</a:t>
            </a:r>
            <a:r>
              <a:rPr lang="en-US" sz="900" dirty="0">
                <a:solidFill>
                  <a:srgbClr val="514E4E"/>
                </a:solidFill>
                <a:latin typeface="Calibri"/>
                <a:ea typeface="Calibri"/>
                <a:cs typeface="Calibri"/>
                <a:sym typeface="Calibri"/>
              </a:rPr>
              <a:t> fresca, cereal, muffin u </a:t>
            </a:r>
            <a:r>
              <a:rPr lang="en-US" sz="900" dirty="0" err="1">
                <a:solidFill>
                  <a:srgbClr val="514E4E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sz="900" dirty="0">
                <a:solidFill>
                  <a:srgbClr val="514E4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dirty="0" err="1">
                <a:solidFill>
                  <a:srgbClr val="514E4E"/>
                </a:solidFill>
                <a:latin typeface="Calibri"/>
                <a:ea typeface="Calibri"/>
                <a:cs typeface="Calibri"/>
                <a:sym typeface="Calibri"/>
              </a:rPr>
              <a:t>artículos</a:t>
            </a:r>
            <a:r>
              <a:rPr lang="en-US" sz="900" dirty="0">
                <a:solidFill>
                  <a:srgbClr val="514E4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dirty="0" err="1">
                <a:solidFill>
                  <a:srgbClr val="514E4E"/>
                </a:solidFill>
                <a:latin typeface="Calibri"/>
                <a:ea typeface="Calibri"/>
                <a:cs typeface="Calibri"/>
                <a:sym typeface="Calibri"/>
              </a:rPr>
              <a:t>calentados</a:t>
            </a:r>
            <a:endParaRPr lang="en-US" sz="900" dirty="0">
              <a:solidFill>
                <a:srgbClr val="514E4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900" b="1" dirty="0" err="1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Elección</a:t>
            </a:r>
            <a:r>
              <a:rPr lang="en-US" sz="900" b="1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900" b="1" dirty="0" err="1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sándwich</a:t>
            </a:r>
            <a:r>
              <a:rPr lang="en" sz="900" b="1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en" sz="900" b="1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900" dirty="0" err="1">
                <a:solidFill>
                  <a:srgbClr val="514E4E"/>
                </a:solidFill>
                <a:latin typeface="Calibri"/>
                <a:ea typeface="Calibri"/>
                <a:cs typeface="Calibri"/>
                <a:sym typeface="Calibri"/>
              </a:rPr>
              <a:t>Atún</a:t>
            </a:r>
            <a:r>
              <a:rPr lang="en-US" sz="900" dirty="0">
                <a:solidFill>
                  <a:srgbClr val="514E4E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900" dirty="0" err="1">
                <a:solidFill>
                  <a:srgbClr val="514E4E"/>
                </a:solidFill>
                <a:latin typeface="Calibri"/>
                <a:ea typeface="Calibri"/>
                <a:cs typeface="Calibri"/>
                <a:sym typeface="Calibri"/>
              </a:rPr>
              <a:t>pavo</a:t>
            </a:r>
            <a:r>
              <a:rPr lang="en-US" sz="900" dirty="0">
                <a:solidFill>
                  <a:srgbClr val="514E4E"/>
                </a:solidFill>
                <a:latin typeface="Calibri"/>
                <a:ea typeface="Calibri"/>
                <a:cs typeface="Calibri"/>
                <a:sym typeface="Calibri"/>
              </a:rPr>
              <a:t>, queso o</a:t>
            </a:r>
            <a:br>
              <a:rPr lang="en-US" sz="900" dirty="0">
                <a:solidFill>
                  <a:srgbClr val="514E4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900" dirty="0">
                <a:solidFill>
                  <a:srgbClr val="514E4E"/>
                </a:solidFill>
                <a:latin typeface="Calibri"/>
                <a:ea typeface="Calibri"/>
                <a:cs typeface="Calibri"/>
                <a:sym typeface="Calibri"/>
              </a:rPr>
              <a:t>PBJ con </a:t>
            </a:r>
            <a:r>
              <a:rPr lang="en-US" sz="900" dirty="0" err="1">
                <a:solidFill>
                  <a:srgbClr val="514E4E"/>
                </a:solidFill>
                <a:latin typeface="Calibri"/>
                <a:ea typeface="Calibri"/>
                <a:cs typeface="Calibri"/>
                <a:sym typeface="Calibri"/>
              </a:rPr>
              <a:t>palito</a:t>
            </a:r>
            <a:r>
              <a:rPr lang="en-US" sz="900" dirty="0">
                <a:solidFill>
                  <a:srgbClr val="514E4E"/>
                </a:solidFill>
                <a:latin typeface="Calibri"/>
                <a:ea typeface="Calibri"/>
                <a:cs typeface="Calibri"/>
                <a:sym typeface="Calibri"/>
              </a:rPr>
              <a:t> de queso o</a:t>
            </a:r>
            <a:br>
              <a:rPr lang="en-US" sz="900" dirty="0">
                <a:solidFill>
                  <a:srgbClr val="514E4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900" dirty="0">
                <a:solidFill>
                  <a:srgbClr val="514E4E"/>
                </a:solidFill>
                <a:latin typeface="Calibri"/>
                <a:ea typeface="Calibri"/>
                <a:cs typeface="Calibri"/>
                <a:sym typeface="Calibri"/>
              </a:rPr>
              <a:t>Hot Dog (solo para </a:t>
            </a:r>
            <a:r>
              <a:rPr lang="en-US" sz="900" dirty="0" err="1">
                <a:solidFill>
                  <a:srgbClr val="514E4E"/>
                </a:solidFill>
                <a:latin typeface="Calibri"/>
                <a:ea typeface="Calibri"/>
                <a:cs typeface="Calibri"/>
                <a:sym typeface="Calibri"/>
              </a:rPr>
              <a:t>primaria</a:t>
            </a:r>
            <a:r>
              <a:rPr lang="en-US" sz="900" dirty="0">
                <a:solidFill>
                  <a:srgbClr val="514E4E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900" b="1" dirty="0" err="1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Opciones</a:t>
            </a:r>
            <a:r>
              <a:rPr lang="en-US" sz="900" b="1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 de almuerzo</a:t>
            </a:r>
            <a:r>
              <a:rPr lang="en" sz="900" b="1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en" sz="900" b="1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900" dirty="0">
                <a:solidFill>
                  <a:srgbClr val="514E4E"/>
                </a:solidFill>
                <a:latin typeface="Calibri"/>
                <a:ea typeface="Calibri"/>
                <a:cs typeface="Calibri"/>
                <a:sym typeface="Calibri"/>
              </a:rPr>
              <a:t>1%, leche descremada o</a:t>
            </a:r>
            <a:br>
              <a:rPr lang="es-ES" sz="900" dirty="0">
                <a:solidFill>
                  <a:srgbClr val="514E4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900" dirty="0">
                <a:solidFill>
                  <a:srgbClr val="514E4E"/>
                </a:solidFill>
                <a:latin typeface="Calibri"/>
                <a:ea typeface="Calibri"/>
                <a:cs typeface="Calibri"/>
                <a:sym typeface="Calibri"/>
              </a:rPr>
              <a:t>Chocolate sin grasa</a:t>
            </a:r>
            <a:endParaRPr sz="900" dirty="0">
              <a:solidFill>
                <a:srgbClr val="514E4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Leche extra</a:t>
            </a:r>
            <a:r>
              <a:rPr lang="en" sz="900" b="1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" sz="900" b="1" dirty="0">
                <a:solidFill>
                  <a:srgbClr val="514E4E"/>
                </a:solidFill>
                <a:latin typeface="Calibri"/>
                <a:ea typeface="Calibri"/>
                <a:cs typeface="Calibri"/>
                <a:sym typeface="Calibri"/>
              </a:rPr>
              <a:t>$.75</a:t>
            </a:r>
            <a:br>
              <a:rPr lang="en" sz="900" b="1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900" b="1" dirty="0" err="1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Fruta</a:t>
            </a:r>
            <a:r>
              <a:rPr lang="en-US" sz="900" b="1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900" b="1" dirty="0" err="1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verdura</a:t>
            </a:r>
            <a:r>
              <a:rPr lang="en-US" sz="900" b="1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 extra</a:t>
            </a:r>
            <a:r>
              <a:rPr lang="en" sz="900" b="1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" sz="900" b="1" dirty="0">
                <a:solidFill>
                  <a:srgbClr val="514E4E"/>
                </a:solidFill>
                <a:latin typeface="Calibri"/>
                <a:ea typeface="Calibri"/>
                <a:cs typeface="Calibri"/>
                <a:sym typeface="Calibri"/>
              </a:rPr>
              <a:t>$1.00</a:t>
            </a:r>
            <a:endParaRPr sz="900" b="1" dirty="0">
              <a:solidFill>
                <a:srgbClr val="514E4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s-ES" sz="900" i="1" dirty="0">
                <a:solidFill>
                  <a:srgbClr val="662D70"/>
                </a:solidFill>
                <a:latin typeface="Calibri"/>
                <a:ea typeface="Calibri"/>
                <a:cs typeface="Calibri"/>
                <a:sym typeface="Calibri"/>
              </a:rPr>
              <a:t>Los palitos de zanahoria y el panecillo se ofrecerán diariamente a los estudiantes de secundaria cuando no estén en el menú.</a:t>
            </a:r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s-ES" sz="900" b="1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Los fondos para extras se pueden agregar a su cuenta de dólares escolares, efectivo o cheques:</a:t>
            </a:r>
            <a:br>
              <a:rPr lang="es-ES" sz="900" b="1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900" b="1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"FONDO DE ALMUERZO DE LA USCS"</a:t>
            </a:r>
            <a:endParaRPr sz="900" b="1" dirty="0">
              <a:solidFill>
                <a:srgbClr val="5521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1;p3">
            <a:extLst>
              <a:ext uri="{FF2B5EF4-FFF2-40B4-BE49-F238E27FC236}">
                <a16:creationId xmlns:a16="http://schemas.microsoft.com/office/drawing/2014/main" id="{D32D1039-78A3-45FB-A66C-1A81A66D6012}"/>
              </a:ext>
            </a:extLst>
          </p:cNvPr>
          <p:cNvSpPr txBox="1"/>
          <p:nvPr userDrawn="1"/>
        </p:nvSpPr>
        <p:spPr>
          <a:xfrm>
            <a:off x="7662900" y="6123325"/>
            <a:ext cx="1936800" cy="1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¡BAR DELICATESSEN PARA LLEVAR!</a:t>
            </a:r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s-ES" sz="800" b="1" i="1" dirty="0">
                <a:solidFill>
                  <a:srgbClr val="514E4E"/>
                </a:solidFill>
                <a:latin typeface="Calibri"/>
                <a:ea typeface="Calibri"/>
                <a:cs typeface="Calibri"/>
                <a:sym typeface="Calibri"/>
              </a:rPr>
              <a:t>Sándwiches recién preparados con una variedad de carnes frías, quesos y acompañamientos preparados diariamente en pan integral, Kaiser Roll o Sub Roll. ¡También tenemos ENSALADAS EN JULIANA!</a:t>
            </a: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2;p3">
            <a:extLst>
              <a:ext uri="{FF2B5EF4-FFF2-40B4-BE49-F238E27FC236}">
                <a16:creationId xmlns:a16="http://schemas.microsoft.com/office/drawing/2014/main" id="{F1447791-AF34-4E81-95E0-3B329F2E43F8}"/>
              </a:ext>
            </a:extLst>
          </p:cNvPr>
          <p:cNvSpPr txBox="1"/>
          <p:nvPr userDrawn="1"/>
        </p:nvSpPr>
        <p:spPr>
          <a:xfrm>
            <a:off x="1755425" y="1538358"/>
            <a:ext cx="5940925" cy="679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PRECIO DEL DESAYUNO: PAGADO: </a:t>
            </a:r>
            <a:r>
              <a:rPr lang="en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$1.75/1.85  •  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REDUCIDO</a:t>
            </a:r>
            <a:r>
              <a:rPr lang="en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$.25 | </a:t>
            </a:r>
            <a:r>
              <a:rPr lang="en-US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PRECIO DEL ALMUERZO: PAGADO</a:t>
            </a:r>
            <a:r>
              <a:rPr lang="en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$2.35/2.45  •  </a:t>
            </a: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REDUCIDO</a:t>
            </a:r>
            <a:r>
              <a:rPr lang="en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$.25</a:t>
            </a: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TAZA DE HELADO</a:t>
            </a:r>
            <a:r>
              <a:rPr lang="en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$.60/.90 </a:t>
            </a:r>
            <a:r>
              <a:rPr lang="en" sz="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s-ES" sz="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helado solo está disponible en MS/HS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s-ES" sz="900" i="1" dirty="0">
                <a:solidFill>
                  <a:srgbClr val="55215E"/>
                </a:solidFill>
                <a:latin typeface="Calibri"/>
                <a:ea typeface="Calibri"/>
                <a:cs typeface="Calibri"/>
                <a:sym typeface="Calibri"/>
              </a:rPr>
              <a:t>Tanto en el desayuno como en el almuerzo debes elegir AL MENOS 3 DE LOS 5 ELEMENTOS para hacer una comida. Uno de estos debe ser una fruta o verdura o se le cobrará el precio a la carta.</a:t>
            </a:r>
            <a:endParaRPr sz="9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4;p3">
            <a:extLst>
              <a:ext uri="{FF2B5EF4-FFF2-40B4-BE49-F238E27FC236}">
                <a16:creationId xmlns:a16="http://schemas.microsoft.com/office/drawing/2014/main" id="{6F84A3AB-0694-453D-9B73-AC92E0737C97}"/>
              </a:ext>
            </a:extLst>
          </p:cNvPr>
          <p:cNvSpPr/>
          <p:nvPr userDrawn="1"/>
        </p:nvSpPr>
        <p:spPr>
          <a:xfrm>
            <a:off x="252800" y="1577875"/>
            <a:ext cx="1493100" cy="601200"/>
          </a:xfrm>
          <a:prstGeom prst="roundRect">
            <a:avLst>
              <a:gd name="adj" fmla="val 16667"/>
            </a:avLst>
          </a:prstGeom>
          <a:solidFill>
            <a:srgbClr val="5521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5;p3">
            <a:extLst>
              <a:ext uri="{FF2B5EF4-FFF2-40B4-BE49-F238E27FC236}">
                <a16:creationId xmlns:a16="http://schemas.microsoft.com/office/drawing/2014/main" id="{34E692A0-0D3C-45B3-895D-68E8713D56F4}"/>
              </a:ext>
            </a:extLst>
          </p:cNvPr>
          <p:cNvSpPr txBox="1"/>
          <p:nvPr userDrawn="1"/>
        </p:nvSpPr>
        <p:spPr>
          <a:xfrm>
            <a:off x="270724" y="1577875"/>
            <a:ext cx="1485025" cy="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ESCUELA SECUNDARIA</a:t>
            </a:r>
            <a:endParaRPr sz="14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27;p3">
            <a:extLst>
              <a:ext uri="{FF2B5EF4-FFF2-40B4-BE49-F238E27FC236}">
                <a16:creationId xmlns:a16="http://schemas.microsoft.com/office/drawing/2014/main" id="{FFE837B3-6C6D-454A-815E-48AAB064982C}"/>
              </a:ext>
            </a:extLst>
          </p:cNvPr>
          <p:cNvSpPr/>
          <p:nvPr userDrawn="1"/>
        </p:nvSpPr>
        <p:spPr>
          <a:xfrm>
            <a:off x="7629450" y="1536125"/>
            <a:ext cx="66900" cy="5749800"/>
          </a:xfrm>
          <a:prstGeom prst="rect">
            <a:avLst/>
          </a:prstGeom>
          <a:solidFill>
            <a:srgbClr val="5521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B6D396-0A2E-4BA3-944C-2AB5C43471CD}"/>
              </a:ext>
            </a:extLst>
          </p:cNvPr>
          <p:cNvCxnSpPr/>
          <p:nvPr userDrawn="1"/>
        </p:nvCxnSpPr>
        <p:spPr>
          <a:xfrm>
            <a:off x="7781925" y="5653640"/>
            <a:ext cx="0" cy="54864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2980E9C-E496-4491-AE85-9E1D604D58E5}"/>
              </a:ext>
            </a:extLst>
          </p:cNvPr>
          <p:cNvSpPr txBox="1"/>
          <p:nvPr userDrawn="1"/>
        </p:nvSpPr>
        <p:spPr>
          <a:xfrm>
            <a:off x="7843862" y="5666328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Mis dólares de la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escuela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167E6A0-DD1B-46D8-80FF-E5848231D380}"/>
              </a:ext>
            </a:extLst>
          </p:cNvPr>
          <p:cNvCxnSpPr>
            <a:cxnSpLocks/>
          </p:cNvCxnSpPr>
          <p:nvPr userDrawn="1"/>
        </p:nvCxnSpPr>
        <p:spPr>
          <a:xfrm flipV="1">
            <a:off x="9286875" y="428626"/>
            <a:ext cx="76200" cy="8642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Google Shape;28;p5">
            <a:extLst>
              <a:ext uri="{FF2B5EF4-FFF2-40B4-BE49-F238E27FC236}">
                <a16:creationId xmlns:a16="http://schemas.microsoft.com/office/drawing/2014/main" id="{14A8EB8B-ACC0-4201-8E74-53A0A8CBD2D0}"/>
              </a:ext>
            </a:extLst>
          </p:cNvPr>
          <p:cNvGraphicFramePr/>
          <p:nvPr userDrawn="1"/>
        </p:nvGraphicFramePr>
        <p:xfrm>
          <a:off x="384038" y="2240280"/>
          <a:ext cx="7245375" cy="274325"/>
        </p:xfrm>
        <a:graphic>
          <a:graphicData uri="http://schemas.openxmlformats.org/drawingml/2006/table">
            <a:tbl>
              <a:tblPr>
                <a:noFill/>
                <a:tableStyleId>{32CC1249-136A-4DE6-BC3B-22FBFC56AC57}</a:tableStyleId>
              </a:tblPr>
              <a:tblGrid>
                <a:gridCol w="1449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9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9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9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9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Lunes</a:t>
                      </a:r>
                      <a:endParaRPr sz="12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0" marT="0" marB="0" anchor="ctr">
                    <a:solidFill>
                      <a:srgbClr val="5521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Martes</a:t>
                      </a:r>
                      <a:endParaRPr sz="12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0" marT="0" marB="0" anchor="ctr">
                    <a:solidFill>
                      <a:srgbClr val="5521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Miércoles</a:t>
                      </a:r>
                      <a:endParaRPr sz="12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0" marT="0" marB="0" anchor="ctr">
                    <a:solidFill>
                      <a:srgbClr val="5521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Jueves</a:t>
                      </a:r>
                      <a:endParaRPr sz="12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0" marT="0" marB="0" anchor="ctr">
                    <a:solidFill>
                      <a:srgbClr val="5521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Viernes</a:t>
                      </a:r>
                      <a:endParaRPr sz="12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0" marT="0" marB="0" anchor="ctr">
                    <a:solidFill>
                      <a:srgbClr val="5521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246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392375" y="233750"/>
            <a:ext cx="9323100" cy="13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 ExtraBold"/>
              <a:buNone/>
              <a:defRPr sz="40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/>
          </a:bodyPr>
          <a:lstStyle>
            <a:lvl1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libri"/>
              <a:buChar char="●"/>
              <a:defRPr sz="2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Calibri"/>
              <a:buChar char="○"/>
              <a:defRPr sz="17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Calibri"/>
              <a:buChar char="■"/>
              <a:defRPr sz="17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Calibri"/>
              <a:buChar char="●"/>
              <a:defRPr sz="17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Calibri"/>
              <a:buChar char="○"/>
              <a:defRPr sz="17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Calibri"/>
              <a:buChar char="■"/>
              <a:defRPr sz="17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Calibri"/>
              <a:buChar char="●"/>
              <a:defRPr sz="17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Calibri"/>
              <a:buChar char="○"/>
              <a:defRPr sz="17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Calibri"/>
              <a:buChar char="■"/>
              <a:defRPr sz="17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0" r:id="rId3"/>
    <p:sldLayoutId id="214748365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EE84C-2C0C-462B-8118-ECB46B84B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November 2024</a:t>
            </a:r>
          </a:p>
        </p:txBody>
      </p:sp>
      <p:graphicFrame>
        <p:nvGraphicFramePr>
          <p:cNvPr id="5" name="Google Shape;41;p2">
            <a:extLst>
              <a:ext uri="{FF2B5EF4-FFF2-40B4-BE49-F238E27FC236}">
                <a16:creationId xmlns:a16="http://schemas.microsoft.com/office/drawing/2014/main" id="{E98A747C-EE31-4631-A460-3D7D22254F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8597448"/>
              </p:ext>
            </p:extLst>
          </p:nvPr>
        </p:nvGraphicFramePr>
        <p:xfrm>
          <a:off x="385426" y="2504393"/>
          <a:ext cx="7248750" cy="4785288"/>
        </p:xfrm>
        <a:graphic>
          <a:graphicData uri="http://schemas.openxmlformats.org/drawingml/2006/table">
            <a:tbl>
              <a:tblPr>
                <a:noFill/>
                <a:tableStyleId>{32CC1249-136A-4DE6-BC3B-22FBFC56AC57}</a:tableStyleId>
              </a:tblPr>
              <a:tblGrid>
                <a:gridCol w="144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9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6043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9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9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9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12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Stuffed Crust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Cheese</a:t>
                      </a: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Pizza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Garlicy Green Beans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Vegie Medley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Assorted Fruit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85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4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5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6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7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8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55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Bacon</a:t>
                      </a: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Cheeseburger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w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Ketchup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on Wheat Bun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Refried Veg Beans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Assorted </a:t>
                      </a: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Fruit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Chicken “</a:t>
                      </a: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Taco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” &amp;</a:t>
                      </a: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Cheese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Over Nachos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Southwest corn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Assorted Fruit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Cheesy-filled pizza sticks w/marinara dipper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Savory Green Beans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Assorted Fruit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‘Fish square w/ cheese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on bun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Steamed </a:t>
                      </a: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Carrots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Assorted </a:t>
                      </a: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Fruit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Homemade Square Pizza”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Cheese or Pepperoni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Steamed</a:t>
                      </a: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Broccoli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Assorted </a:t>
                      </a: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Fruit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927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11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12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 anchor="ctr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13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14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15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64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 SCHOOL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VETERAN’S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Walking Taco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Corn chips, Seasoned taco meat/cheese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Refried Veg  Beans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Assorted Frui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</a:t>
                      </a:r>
                      <a:r>
                        <a:rPr lang="en-US" sz="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ench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Toast </a:t>
                      </a: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Sticks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Syrup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Egg &amp; Sausage Scrabble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Tator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Tots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Assorted </a:t>
                      </a: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Fruit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6220" algn="l"/>
                          <a:tab pos="585470" algn="ctr"/>
                        </a:tabLs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Popcorn chicken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6220" algn="l"/>
                          <a:tab pos="585470" algn="ctr"/>
                        </a:tabLs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w/ketchup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6220" algn="l"/>
                          <a:tab pos="585470" algn="ctr"/>
                        </a:tabLs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rice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6220" algn="l"/>
                          <a:tab pos="585470" algn="ctr"/>
                        </a:tabLs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Steamed </a:t>
                      </a: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Carrots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or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6220" algn="l"/>
                          <a:tab pos="585470" algn="ctr"/>
                        </a:tabLs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Fresh Gr peppers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Assorted </a:t>
                      </a: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Fruit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6220" algn="l"/>
                          <a:tab pos="585470" algn="ctr"/>
                        </a:tabLs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Stuffed Crust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Cheese</a:t>
                      </a: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Pizza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Garlicy Green Beans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Vegie Medley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Assorted Fruit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0927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18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19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20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21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22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720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Cheeseburger with Ketchup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on </a:t>
                      </a: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Wheat Bun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Black &amp; veg bean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Black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beans &amp; rice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Assorted </a:t>
                      </a: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Fruit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Chicken “</a:t>
                      </a: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Taco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” &amp;</a:t>
                      </a: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Cheese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Over Nachos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Carrot Coins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Assorted Fru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Turkey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Chunks</a:t>
                      </a: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&amp; Gravy</a:t>
                      </a:r>
                      <a:endParaRPr lang="en-US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Mashed potatoes</a:t>
                      </a:r>
                      <a:endParaRPr lang="en-US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Corn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Assorted </a:t>
                      </a: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Fruit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Chicken patty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On a Bun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Roasted </a:t>
                      </a: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Broccoli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Assorted </a:t>
                      </a: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Fruit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Stuffed Crust Pizza”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Cheese or Pepperoni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Green Beans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Assorted Fruit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0927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25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26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27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28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29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48258">
                <a:tc>
                  <a:txBody>
                    <a:bodyPr/>
                    <a:lstStyle/>
                    <a:p>
                      <a:pPr algn="ctr"/>
                      <a:r>
                        <a:rPr lang="en-US" sz="2000" b="0" u="none" strike="noStrike" cap="none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</a:t>
                      </a:r>
                    </a:p>
                    <a:p>
                      <a:pPr algn="ctr"/>
                      <a:r>
                        <a:rPr lang="en-US" sz="1600" b="0" u="none" strike="noStrike" cap="none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NO</a:t>
                      </a:r>
                      <a:endParaRPr lang="en-US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endParaRPr lang="en-US" sz="8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endParaRPr lang="en-US" sz="8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Arial"/>
                        <a:sym typeface="Arial"/>
                      </a:endParaRPr>
                    </a:p>
                    <a:p>
                      <a:endParaRPr lang="en-US" sz="800" b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SCHOOL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THANKSGIVING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BREAK</a:t>
                      </a:r>
                      <a:endParaRPr lang="en-US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EE84C-2C0C-462B-8118-ECB46B84B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Noviembre</a:t>
            </a:r>
            <a:r>
              <a:rPr lang="en-US" dirty="0"/>
              <a:t> 2024</a:t>
            </a:r>
          </a:p>
        </p:txBody>
      </p:sp>
      <p:graphicFrame>
        <p:nvGraphicFramePr>
          <p:cNvPr id="8" name="Google Shape;41;p2">
            <a:extLst>
              <a:ext uri="{FF2B5EF4-FFF2-40B4-BE49-F238E27FC236}">
                <a16:creationId xmlns:a16="http://schemas.microsoft.com/office/drawing/2014/main" id="{C6F975AF-502B-4616-86B8-A30AB7D4C8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3869403"/>
              </p:ext>
            </p:extLst>
          </p:nvPr>
        </p:nvGraphicFramePr>
        <p:xfrm>
          <a:off x="371699" y="2504393"/>
          <a:ext cx="7251325" cy="4772375"/>
        </p:xfrm>
        <a:graphic>
          <a:graphicData uri="http://schemas.openxmlformats.org/drawingml/2006/table">
            <a:tbl>
              <a:tblPr>
                <a:noFill/>
                <a:tableStyleId>{32CC1249-136A-4DE6-BC3B-22FBFC56AC57}</a:tableStyleId>
              </a:tblPr>
              <a:tblGrid>
                <a:gridCol w="1450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0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0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0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02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6043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9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9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9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12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Pizza de queso con masa rellena 
Judías verdes con ajo
  Popurrí de </a:t>
                      </a:r>
                      <a:r>
                        <a:rPr lang="es-ES" sz="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Vegie</a:t>
                      </a:r>
                      <a:r>
                        <a:rPr lang="es-E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
Fruta variada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85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4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5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6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7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8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55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BaconHamburguesa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con queso
 con salsa de </a:t>
                      </a:r>
                      <a:r>
                        <a:rPr lang="en-US" sz="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tomate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
 </a:t>
                      </a:r>
                      <a:r>
                        <a:rPr lang="en-US" sz="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panecillo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de trigo
Frijoles </a:t>
                      </a:r>
                      <a:r>
                        <a:rPr lang="en-US" sz="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vegetarianos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refritos
</a:t>
                      </a:r>
                      <a:r>
                        <a:rPr lang="en-US" sz="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Fruta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variada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"Taco" de Pollo y Queso
Sobre nachos
Maíz del suroeste
Fruta variada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s-E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Palitos de pizza rellenos de queso con cucharón marinara
Judías verdes saladas
Fruta variada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'Cuadrado de pescado con queso
 en panecillo
Zanahorias al vapor 
Fruta variada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Pizza cuadrada casera"
Queso o pepperoni 
Brócoli al vapor
Fruta variada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927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11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12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 anchor="ctr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13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14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15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64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 ESCUELA
VETERANOS 
DÍA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Taco andante
Chips de maíz, taco sazonado carne/queso
Frijoles vegetarianos refritos
Fruta variada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Palitos de tostadas francesas
con jarabe 
 </a:t>
                      </a:r>
                      <a:r>
                        <a:rPr lang="es-ES" sz="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Scrabble</a:t>
                      </a:r>
                      <a:r>
                        <a:rPr lang="es-E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de huevo y salchicha
</a:t>
                      </a:r>
                      <a:r>
                        <a:rPr lang="es-ES" sz="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Tator</a:t>
                      </a:r>
                      <a:r>
                        <a:rPr lang="es-E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Tots</a:t>
                      </a:r>
                      <a:r>
                        <a:rPr lang="es-E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
Fruta variada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6220" algn="l"/>
                          <a:tab pos="585470" algn="ctr"/>
                        </a:tabLst>
                      </a:pPr>
                      <a:r>
                        <a:rPr lang="es-E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Pollo con palomitas de maíz
con salsa de tomate
arroz
zanahorias al vapor o
Pimientos gr frescos
Fruta variada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Pizza de queso con masa rellena 
Judías verdes con ajo
  Popurrí de </a:t>
                      </a:r>
                      <a:r>
                        <a:rPr lang="es-ES" sz="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Vegie</a:t>
                      </a:r>
                      <a:r>
                        <a:rPr lang="es-E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
Fruta variada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0927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18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19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20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21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22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720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Hamburguesa con queso y salsa de tomate en pan de trigo
Frijol negro y vegetal
Frijoles negros y arroz
Fruta variada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"Taco" de Pollo y Queso
Sobre nachos
Monedas de zanahoria
Fruta variada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Trozos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pavo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y salsa
 </a:t>
                      </a:r>
                      <a:r>
                        <a:rPr lang="en-US" sz="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Puré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 papa
</a:t>
                      </a:r>
                      <a:r>
                        <a:rPr lang="en-US" sz="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Maíz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
</a:t>
                      </a:r>
                      <a:r>
                        <a:rPr lang="en-US" sz="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Fruta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variada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Hamburguesa de pollo
En un panecillo
Brócoli asado
Fruta variada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Pizza de masa rellena"
Queso o pepperoni 
</a:t>
                      </a:r>
                      <a:r>
                        <a:rPr lang="en-US" sz="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Judías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verdes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
</a:t>
                      </a:r>
                      <a:r>
                        <a:rPr lang="en-US" sz="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Fruta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variada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0927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25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26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27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28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29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48258">
                <a:tc>
                  <a:txBody>
                    <a:bodyPr/>
                    <a:lstStyle/>
                    <a:p>
                      <a:pPr algn="ctr"/>
                      <a:r>
                        <a:rPr lang="en-US" sz="2000" b="0" u="none" strike="noStrike" cap="none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</a:t>
                      </a:r>
                    </a:p>
                    <a:p>
                      <a:pPr algn="ctr"/>
                      <a:r>
                        <a:rPr lang="en-US" sz="1600" b="0" u="none" strike="noStrike" cap="none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NO</a:t>
                      </a:r>
                      <a:endParaRPr lang="en-US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endParaRPr lang="en-US" sz="8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endParaRPr lang="en-US" sz="8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Arial"/>
                        <a:sym typeface="Arial"/>
                      </a:endParaRPr>
                    </a:p>
                    <a:p>
                      <a:endParaRPr lang="en-US" sz="800" b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ESCUELA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ACCIÓN DE GRACIAS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QUEBRAR</a:t>
                      </a:r>
                      <a:endParaRPr lang="en-US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691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"/>
          <p:cNvSpPr txBox="1">
            <a:spLocks noGrp="1"/>
          </p:cNvSpPr>
          <p:nvPr>
            <p:ph type="ctrTitle"/>
          </p:nvPr>
        </p:nvSpPr>
        <p:spPr>
          <a:xfrm>
            <a:off x="384050" y="233750"/>
            <a:ext cx="5535000" cy="12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4800" dirty="0"/>
              <a:t>November</a:t>
            </a:r>
            <a:r>
              <a:rPr lang="en" sz="4800" dirty="0"/>
              <a:t> 2024</a:t>
            </a:r>
            <a:endParaRPr dirty="0"/>
          </a:p>
        </p:txBody>
      </p:sp>
      <p:graphicFrame>
        <p:nvGraphicFramePr>
          <p:cNvPr id="6" name="Google Shape;41;p2">
            <a:extLst>
              <a:ext uri="{FF2B5EF4-FFF2-40B4-BE49-F238E27FC236}">
                <a16:creationId xmlns:a16="http://schemas.microsoft.com/office/drawing/2014/main" id="{74B653A8-3101-4552-9D50-9C6F7F317F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7542130"/>
              </p:ext>
            </p:extLst>
          </p:nvPr>
        </p:nvGraphicFramePr>
        <p:xfrm>
          <a:off x="384050" y="2491990"/>
          <a:ext cx="7246585" cy="4791312"/>
        </p:xfrm>
        <a:graphic>
          <a:graphicData uri="http://schemas.openxmlformats.org/drawingml/2006/table">
            <a:tbl>
              <a:tblPr>
                <a:noFill/>
                <a:tableStyleId>{32CC1249-136A-4DE6-BC3B-22FBFC56AC57}</a:tableStyleId>
              </a:tblPr>
              <a:tblGrid>
                <a:gridCol w="1449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9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9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93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93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2036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9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9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9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36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Stuffed Crust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Cheese</a:t>
                      </a: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Pizza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Garlicy Green Beans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Vegie Medley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Assorted Fruit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45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4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5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6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7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8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Bacon</a:t>
                      </a: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Cheeseburger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w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Ketchup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on Wheat Bun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Refried Veg Beans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Assorted </a:t>
                      </a: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Fruit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Chicken “</a:t>
                      </a: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Taco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” &amp;</a:t>
                      </a: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Cheese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Over Nachos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Southwest corn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Assorted Fruit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Cheesy-filled pizza sticks w/marinara dipper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Savory Green Beans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Assorted Fruit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‘Fish square w/ cheese or chicken patty on bun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Steamed </a:t>
                      </a: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Carrots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Assorted </a:t>
                      </a: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Fruit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Homemade Square Pizza”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Cheese or Pepperoni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Steamed</a:t>
                      </a: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Broccoli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Assorted </a:t>
                      </a: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Fruit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994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11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12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13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14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15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29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8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 SCHOOL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VETERAN</a:t>
                      </a:r>
                      <a:r>
                        <a:rPr lang="en-US" sz="1050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’s  Day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Walking Taco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Corn chips, Seasoned taco meat/cheese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Refried Veg  Beans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Assorted Frui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</a:t>
                      </a:r>
                      <a:r>
                        <a:rPr lang="en-US" sz="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ench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Toast </a:t>
                      </a: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Sticks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Syrup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Egg &amp; Sausage Scrabble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Tator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Tots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Assorted </a:t>
                      </a: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Fruit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6220" algn="l"/>
                          <a:tab pos="585470" algn="ctr"/>
                        </a:tabLs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Popcorn chicken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6220" algn="l"/>
                          <a:tab pos="585470" algn="ctr"/>
                        </a:tabLs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w/ketchup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6220" algn="l"/>
                          <a:tab pos="585470" algn="ctr"/>
                        </a:tabLs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rice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6220" algn="l"/>
                          <a:tab pos="585470" algn="ctr"/>
                        </a:tabLs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Steamed </a:t>
                      </a: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Carrots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or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6220" algn="l"/>
                          <a:tab pos="585470" algn="ctr"/>
                        </a:tabLs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Fresh Gr peppers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Assorted </a:t>
                      </a: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Fruit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Stuffed Crust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Cheese</a:t>
                      </a: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Pizza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Garlicy Green Beans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Vegie Medley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Assorted Fruit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8407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18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19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20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21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22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25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Cheeseburger with Ketchup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on </a:t>
                      </a: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Wheat Bun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Black &amp; veg bean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Black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beans &amp; rice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Assorted </a:t>
                      </a: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Fruit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Chicken “</a:t>
                      </a: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Taco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” &amp;</a:t>
                      </a: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Cheese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Over Nachos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Carrot</a:t>
                      </a:r>
                      <a:r>
                        <a:rPr lang="en-US" sz="800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coins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Assorted Fru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Turkey Chunks &amp; Gravy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W/</a:t>
                      </a:r>
                      <a:r>
                        <a:rPr lang="en-US" sz="800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Mashed Potatoes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Corn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Assorted </a:t>
                      </a: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Fruit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Chicken parmesan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Or chicken patty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On a Bun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Roasted </a:t>
                      </a: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Broccoli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Assorted </a:t>
                      </a:r>
                      <a:r>
                        <a:rPr lang="x-none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Fruit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800" b="1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Stuffed Crust Pizza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Cheese or Pepperoni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Green Beans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Assorted Fruit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25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                       26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                      27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                       28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                          29   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11617"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strike="noStrike" cap="none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NO</a:t>
                      </a:r>
                    </a:p>
                  </a:txBody>
                  <a:tcPr marL="91425" marR="914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SCHOOL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THANKSGIVING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BREAK</a:t>
                      </a:r>
                      <a:r>
                        <a:rPr lang="x-none" sz="9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solidFill>
                          <a:srgbClr val="7030A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ctr" anchorCtr="0">
            <a:normAutofit/>
          </a:bodyPr>
          <a:lstStyle/>
          <a:p>
            <a:pPr lvl="0">
              <a:buClr>
                <a:schemeClr val="dk1"/>
              </a:buClr>
              <a:buSzPts val="990"/>
            </a:pPr>
            <a:r>
              <a:rPr lang="en-US" sz="4800" dirty="0" err="1"/>
              <a:t>Noviembre</a:t>
            </a:r>
            <a:r>
              <a:rPr lang="en" sz="4800" dirty="0"/>
              <a:t> 2024</a:t>
            </a:r>
            <a:endParaRPr dirty="0"/>
          </a:p>
        </p:txBody>
      </p:sp>
      <p:graphicFrame>
        <p:nvGraphicFramePr>
          <p:cNvPr id="4" name="Google Shape;41;p2">
            <a:extLst>
              <a:ext uri="{FF2B5EF4-FFF2-40B4-BE49-F238E27FC236}">
                <a16:creationId xmlns:a16="http://schemas.microsoft.com/office/drawing/2014/main" id="{B5119837-40B0-48D9-9483-BA19901946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3414710"/>
              </p:ext>
            </p:extLst>
          </p:nvPr>
        </p:nvGraphicFramePr>
        <p:xfrm>
          <a:off x="384050" y="2491990"/>
          <a:ext cx="7246585" cy="4791312"/>
        </p:xfrm>
        <a:graphic>
          <a:graphicData uri="http://schemas.openxmlformats.org/drawingml/2006/table">
            <a:tbl>
              <a:tblPr>
                <a:noFill/>
                <a:tableStyleId>{32CC1249-136A-4DE6-BC3B-22FBFC56AC57}</a:tableStyleId>
              </a:tblPr>
              <a:tblGrid>
                <a:gridCol w="1449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9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9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93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93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2036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9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9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9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36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Pizza de queso con masa rellena 
Judías verdes con ajo
  Popurrí de </a:t>
                      </a:r>
                      <a:r>
                        <a:rPr lang="es-ES" sz="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Vegie</a:t>
                      </a:r>
                      <a:r>
                        <a:rPr lang="es-E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
Fruta variada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45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4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5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6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7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8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BaconHamburguesa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con queso
 con salsa de </a:t>
                      </a:r>
                      <a:r>
                        <a:rPr lang="en-US" sz="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tomate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
 </a:t>
                      </a:r>
                      <a:r>
                        <a:rPr lang="en-US" sz="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panecillo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de trigo
Frijoles </a:t>
                      </a:r>
                      <a:r>
                        <a:rPr lang="en-US" sz="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vegetarianos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refritos
</a:t>
                      </a:r>
                      <a:r>
                        <a:rPr lang="en-US" sz="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Fruta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variada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"Taco" de Pollo y Queso
Sobre nachos
Maíz del suroeste
Fruta variada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Palitos de pizza rellenos de queso con cucharón marinara
Judías verdes saladas
Fruta variada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'Cuadrado de pescado con queso o hamburguesa de pollo en panecillo
Zanahorias al vapor 
Fruta variada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Pizza cuadrada casera"
Queso o pepperoni 
Brócoli al vapor
Fruta variada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994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11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12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13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14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15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29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 ESCUELA
DÍA DE LOS VETERANOS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Taco andante
Chips de maíz, taco sazonado carne/queso
Frijoles vegetarianos refritos
Fruta variada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s-E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Palitos de tostadas francesas
con jarabe 
 </a:t>
                      </a:r>
                      <a:r>
                        <a:rPr lang="es-ES" sz="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Scrabble</a:t>
                      </a:r>
                      <a:r>
                        <a:rPr lang="es-E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de huevo y salchicha
</a:t>
                      </a:r>
                      <a:r>
                        <a:rPr lang="es-ES" sz="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Tator</a:t>
                      </a:r>
                      <a:r>
                        <a:rPr lang="es-E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Tots</a:t>
                      </a:r>
                      <a:r>
                        <a:rPr lang="es-E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
Fruta variada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6220" algn="l"/>
                          <a:tab pos="585470" algn="ctr"/>
                        </a:tabLst>
                      </a:pPr>
                      <a:r>
                        <a:rPr lang="es-E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Pollo con palomitas de maíz
con salsa de tomate
arroz
zanahorias al vapor o
Pimientos gr frescos
Fruta variada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Pizza de queso con masa rellena 
Judías verdes con ajo
  Popurrí de </a:t>
                      </a:r>
                      <a:r>
                        <a:rPr lang="es-ES" sz="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Vegie</a:t>
                      </a:r>
                      <a:r>
                        <a:rPr lang="es-E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
Fruta variada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8407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18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19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20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21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22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25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Hamburguesa con queso y salsa de tomate en pan de trigo
Frijol negro y vegetal
Frijoles negros y arroz
Fruta variada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"Taco" de Pollo y Queso
Sobre nachos
Monedas de zanahoria
Fruta variada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Trozos de pavo y salsa
Con puré de papas
Maíz
Fruta variada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Pollo a la </a:t>
                      </a:r>
                      <a:r>
                        <a:rPr lang="en-US" sz="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parmesana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
O </a:t>
                      </a:r>
                      <a:r>
                        <a:rPr lang="en-US" sz="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hamburguesa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de pollo
</a:t>
                      </a:r>
                      <a:r>
                        <a:rPr lang="en-US" sz="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un </a:t>
                      </a:r>
                      <a:r>
                        <a:rPr lang="en-US" sz="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panecillo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
</a:t>
                      </a:r>
                      <a:r>
                        <a:rPr lang="en-US" sz="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Brócoli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asado
</a:t>
                      </a:r>
                      <a:r>
                        <a:rPr lang="en-US" sz="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Fruta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variada</a:t>
                      </a:r>
                      <a:r>
                        <a:rPr lang="x-none" sz="800" b="1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Pizza de masa rellena
Queso o pepperoni 
</a:t>
                      </a:r>
                      <a:r>
                        <a:rPr lang="en-US" sz="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Judías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verdes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
</a:t>
                      </a:r>
                      <a:r>
                        <a:rPr lang="en-US" sz="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Fruta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variada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25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                       26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                      27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                       28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                          29   </a:t>
                      </a:r>
                      <a:endParaRPr sz="800" b="1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0" marB="0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11617"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strike="noStrike" cap="none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NO</a:t>
                      </a:r>
                    </a:p>
                  </a:txBody>
                  <a:tcPr marL="91425" marR="914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ESCUELA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ACCIÓN DE GRACIAS</a:t>
                      </a:r>
                      <a:endParaRPr lang="en-US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QUEBRAR</a:t>
                      </a:r>
                      <a:endParaRPr lang="en-US" sz="900" dirty="0">
                        <a:solidFill>
                          <a:srgbClr val="7030A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543326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1100</Words>
  <Application>Microsoft Office PowerPoint</Application>
  <PresentationFormat>Custom</PresentationFormat>
  <Paragraphs>294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Montserrat</vt:lpstr>
      <vt:lpstr>Arial Narrow</vt:lpstr>
      <vt:lpstr>Calibri</vt:lpstr>
      <vt:lpstr>Cambria</vt:lpstr>
      <vt:lpstr>Montserrat ExtraBold</vt:lpstr>
      <vt:lpstr>Simple Light</vt:lpstr>
      <vt:lpstr>November 2024</vt:lpstr>
      <vt:lpstr>Noviembre 2024</vt:lpstr>
      <vt:lpstr>November 2024</vt:lpstr>
      <vt:lpstr>Noviembre 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September 2024</dc:title>
  <dc:creator>Michael Wurster</dc:creator>
  <cp:lastModifiedBy>Kathy Smith</cp:lastModifiedBy>
  <cp:revision>54</cp:revision>
  <cp:lastPrinted>2024-09-16T14:40:55Z</cp:lastPrinted>
  <dcterms:modified xsi:type="dcterms:W3CDTF">2024-11-01T17:38:30Z</dcterms:modified>
</cp:coreProperties>
</file>